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58" r:id="rId2"/>
    <p:sldId id="259" r:id="rId3"/>
    <p:sldId id="268" r:id="rId4"/>
    <p:sldId id="265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E3C9D-9DD0-4D34-B738-A2A20DA83974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0420F-C090-4E7B-9D22-2686026A3E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0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5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5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5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55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5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051719" y="6597352"/>
            <a:ext cx="597666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hangingPunct="0"/>
            <a:r>
              <a:rPr kern="0">
                <a:latin typeface="Arial"/>
                <a:cs typeface="Arial"/>
                <a:sym typeface="Arial"/>
              </a:rPr>
              <a:t>Правительство Самарской области</a:t>
            </a:r>
          </a:p>
        </p:txBody>
      </p:sp>
      <p:sp>
        <p:nvSpPr>
          <p:cNvPr id="18" name="Shape 18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pic>
        <p:nvPicPr>
          <p:cNvPr id="21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683568" y="3284983"/>
            <a:ext cx="8460432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2123727" y="6669360"/>
            <a:ext cx="5616626" cy="1440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553200" y="598805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3019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051719" y="6597352"/>
            <a:ext cx="59766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hangingPunct="0"/>
            <a:endParaRPr kern="0" dirty="0">
              <a:latin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-27385"/>
            <a:ext cx="9144000" cy="764706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indent="450000" algn="ctr" hangingPunct="0">
              <a:defRPr sz="4400">
                <a:solidFill>
                  <a:srgbClr val="FFFFFF"/>
                </a:solidFill>
              </a:defRPr>
            </a:pPr>
            <a:endParaRPr sz="4400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5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Образец</a:t>
            </a:r>
            <a:r>
              <a:rPr dirty="0"/>
              <a:t> </a:t>
            </a:r>
            <a:r>
              <a:rPr dirty="0" err="1"/>
              <a:t>текста</a:t>
            </a:r>
            <a:endParaRPr dirty="0"/>
          </a:p>
          <a:p>
            <a:pPr lvl="1"/>
            <a:r>
              <a:rPr dirty="0" err="1"/>
              <a:t>Второй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2"/>
            <a:r>
              <a:rPr dirty="0" err="1"/>
              <a:t>Третий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3"/>
            <a:r>
              <a:rPr dirty="0" err="1"/>
              <a:t>Четвертый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4"/>
            <a:r>
              <a:rPr dirty="0" err="1"/>
              <a:t>Пятый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4976571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6845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pPr hangingPunct="0"/>
            <a:r>
              <a:rPr kern="0">
                <a:latin typeface="Arial"/>
                <a:cs typeface="Arial"/>
                <a:sym typeface="Arial"/>
              </a:rP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hangingPunct="0"/>
              <a:t>‹#›</a:t>
            </a:fld>
            <a:endParaRPr kern="0">
              <a:latin typeface="Arial"/>
              <a:cs typeface="Arial"/>
              <a:sym typeface="Arial"/>
            </a:endParaRP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6344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458200" cy="147002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ИНФОРМАЦИЯ О РЕАЛИЗАЦИИ </a:t>
            </a:r>
            <a:r>
              <a:rPr sz="2400" dirty="0" smtClean="0"/>
              <a:t>НАЦИОНАЛЬН</a:t>
            </a:r>
            <a:r>
              <a:rPr lang="ru-RU" sz="2400" dirty="0" smtClean="0"/>
              <a:t>ОГО</a:t>
            </a:r>
            <a:r>
              <a:rPr sz="2400" dirty="0" smtClean="0"/>
              <a:t> ПРОЕКТ</a:t>
            </a:r>
            <a:r>
              <a:rPr lang="ru-RU" sz="2400" dirty="0" smtClean="0"/>
              <a:t>А «ЖИЛЬЕ И ГОРОДСКАЯ СРЕДА»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smtClean="0"/>
              <a:t>ТЕРРИТОРИИ САМАРСКОЙ ОБЛАСТИ                             (на 01.09.2019)</a:t>
            </a:r>
            <a:endParaRPr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923928" y="4149080"/>
            <a:ext cx="4896544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hangingPunct="0"/>
            <a:r>
              <a:rPr lang="ru-RU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Руководитель региональной составляющей национального проекта</a:t>
            </a:r>
          </a:p>
          <a:p>
            <a:pPr hangingPunct="0"/>
            <a:r>
              <a:rPr lang="ru-RU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Е.Н. Чудаев – министр строительства Самарской области</a:t>
            </a:r>
            <a:endParaRPr lang="ru-RU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73157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25176" y="744959"/>
            <a:ext cx="9118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  <a:sym typeface="Arial"/>
              </a:rPr>
              <a:t>Федеральные проекты, входящие в состав:</a:t>
            </a:r>
          </a:p>
          <a:p>
            <a:pPr hangingPunct="0"/>
            <a:r>
              <a:rPr lang="ru-RU" sz="12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1. </a:t>
            </a:r>
            <a:r>
              <a:rPr lang="ru-RU" sz="12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Жилье</a:t>
            </a:r>
            <a:endParaRPr lang="ru-RU" sz="12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hangingPunct="0"/>
            <a:r>
              <a:rPr lang="ru-RU" sz="12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</a:t>
            </a:r>
            <a:r>
              <a:rPr lang="ru-RU" sz="12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</a:t>
            </a:r>
            <a:r>
              <a:rPr lang="ru-RU" sz="1200" b="1" dirty="0" smtClean="0"/>
              <a:t>Обеспечение устойчивого сокращения непригодного для проживания жилищного фонда</a:t>
            </a:r>
            <a:endParaRPr lang="ru-RU" sz="1200" b="1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hangingPunct="0"/>
            <a:endParaRPr lang="ru-RU" sz="1200" b="1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Shape 435"/>
          <p:cNvSpPr/>
          <p:nvPr/>
        </p:nvSpPr>
        <p:spPr>
          <a:xfrm>
            <a:off x="922208" y="167352"/>
            <a:ext cx="77060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НАЦИОНАЛЬНЫЙ ПРОЕКТ «</a:t>
            </a:r>
            <a:r>
              <a:rPr lang="ru-RU" dirty="0" smtClean="0"/>
              <a:t>ЖИЛЬЕ И ГОРОДСКАЯ СРЕДА</a:t>
            </a: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»</a:t>
            </a:r>
            <a:endParaRPr lang="ru-RU" altLang="ru-RU" kern="0" dirty="0">
              <a:latin typeface="Arial" panose="020B0604020202020204" pitchFamily="34" charset="0"/>
              <a:ea typeface="MS Mincho" pitchFamily="49" charset="-128"/>
              <a:cs typeface="Arial"/>
              <a:sym typeface="Arial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77898"/>
              </p:ext>
            </p:extLst>
          </p:nvPr>
        </p:nvGraphicFramePr>
        <p:xfrm>
          <a:off x="138450" y="2039868"/>
          <a:ext cx="8898045" cy="4262596"/>
        </p:xfrm>
        <a:graphic>
          <a:graphicData uri="http://schemas.openxmlformats.org/drawingml/2006/table">
            <a:tbl>
              <a:tblPr/>
              <a:tblGrid>
                <a:gridCol w="2286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9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3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23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57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6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92674"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Увеличение объема жилищного строительства, тыс. кв. м.</a:t>
                      </a:r>
                      <a:endParaRPr lang="ru-RU" sz="8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Ввод жилья в рамках мероприятия по стимулированию</a:t>
                      </a:r>
                    </a:p>
                    <a:p>
                      <a:pPr 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программ развития жилищного строительства, тыс. кв. м.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Количество квадратных метров, расселенного непригодного для проживания жилищного фонда, кв. 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267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Самара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868,92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 Тольятти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945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г.о.Жигулевск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Кинель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267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г.о.Новокуйбышевск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 Октябрьск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Отрадный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 Похвистнево 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Сызрань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г.о. Чапаевск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Алексеевский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267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Безенчукский 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Богатовский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Большеглушицкий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Большечерниговский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Борский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03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Волжский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267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Елховский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2742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Исаклинский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504" y="1575956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З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начения </a:t>
            </a:r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показателей 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национального проекта </a:t>
            </a:r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в разрезе муниципалитетов 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 01.09.2019</a:t>
            </a:r>
            <a:endParaRPr lang="ru-RU" sz="1200" b="1" kern="0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4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25176" y="744959"/>
            <a:ext cx="9118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  <a:sym typeface="Arial"/>
              </a:rPr>
              <a:t>Федеральные проекты, входящие в состав:</a:t>
            </a:r>
          </a:p>
          <a:p>
            <a:pPr hangingPunct="0"/>
            <a:r>
              <a:rPr lang="ru-RU" sz="12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1. </a:t>
            </a:r>
            <a:r>
              <a:rPr lang="ru-RU" sz="12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Жилье</a:t>
            </a:r>
            <a:endParaRPr lang="ru-RU" sz="12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hangingPunct="0"/>
            <a:r>
              <a:rPr lang="ru-RU" sz="12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</a:t>
            </a:r>
            <a:r>
              <a:rPr lang="ru-RU" sz="12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</a:t>
            </a:r>
            <a:r>
              <a:rPr lang="ru-RU" sz="1200" b="1" dirty="0" smtClean="0"/>
              <a:t>Обеспечение устойчивого сокращения непригодного для проживания жилищного фонда</a:t>
            </a:r>
            <a:endParaRPr lang="ru-RU" sz="1200" b="1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hangingPunct="0"/>
            <a:endParaRPr lang="ru-RU" sz="1200" b="1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Shape 435"/>
          <p:cNvSpPr/>
          <p:nvPr/>
        </p:nvSpPr>
        <p:spPr>
          <a:xfrm>
            <a:off x="922208" y="167352"/>
            <a:ext cx="77060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НАЦИОНАЛЬНЫЙ ПРОЕКТ «</a:t>
            </a:r>
            <a:r>
              <a:rPr lang="ru-RU" dirty="0" smtClean="0"/>
              <a:t>ЖИЛЬЕ И ГОРОДСКАЯ СРЕДА</a:t>
            </a: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»</a:t>
            </a:r>
            <a:endParaRPr lang="ru-RU" altLang="ru-RU" kern="0" dirty="0">
              <a:latin typeface="Arial" panose="020B0604020202020204" pitchFamily="34" charset="0"/>
              <a:ea typeface="MS Mincho" pitchFamily="49" charset="-128"/>
              <a:cs typeface="Arial"/>
              <a:sym typeface="Arial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77898"/>
              </p:ext>
            </p:extLst>
          </p:nvPr>
        </p:nvGraphicFramePr>
        <p:xfrm>
          <a:off x="138450" y="2039868"/>
          <a:ext cx="8898045" cy="4089854"/>
        </p:xfrm>
        <a:graphic>
          <a:graphicData uri="http://schemas.openxmlformats.org/drawingml/2006/table">
            <a:tbl>
              <a:tblPr/>
              <a:tblGrid>
                <a:gridCol w="2286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9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3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23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57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6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92674"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Увеличение объема жилищного строительства, тыс. кв. м.</a:t>
                      </a:r>
                      <a:endParaRPr lang="ru-RU" sz="8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Ввод жилья в рамках мероприятия по стимулированию</a:t>
                      </a:r>
                    </a:p>
                    <a:p>
                      <a:pPr 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программ развития жилищного строительства, тыс. кв. м.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Количество квадратных метров, расселенного непригодного для проживания жилищного фонда, кв. 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2674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Камышлинский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Кинельский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9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Кинель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-Черкассы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Клявлинский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2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Кошкинский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Красноармейский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Красноярский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Нефтегорский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          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Пестравский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Похвистневский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Приволжский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2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Сергиевский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Сызранский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Ставропольский</a:t>
                      </a: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Хворостянский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Челно-вершинский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Шенталинский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2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Шигонский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504" y="1575956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З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начения </a:t>
            </a:r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показателей 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национального проекта </a:t>
            </a:r>
            <a:r>
              <a:rPr lang="ru-RU" sz="1200" b="1" kern="0" dirty="0">
                <a:solidFill>
                  <a:srgbClr val="00B050"/>
                </a:solidFill>
                <a:latin typeface="Arial"/>
                <a:cs typeface="Arial"/>
              </a:rPr>
              <a:t>в разрезе муниципалитетов </a:t>
            </a:r>
            <a:r>
              <a:rPr lang="ru-RU" sz="1200" b="1" kern="0" dirty="0" smtClean="0">
                <a:solidFill>
                  <a:srgbClr val="00B050"/>
                </a:solidFill>
                <a:latin typeface="Arial"/>
                <a:cs typeface="Arial"/>
              </a:rPr>
              <a:t>на 01.09.2019</a:t>
            </a:r>
            <a:endParaRPr lang="ru-RU" sz="1200" b="1" kern="0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4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Shape 435"/>
          <p:cNvSpPr/>
          <p:nvPr/>
        </p:nvSpPr>
        <p:spPr>
          <a:xfrm>
            <a:off x="922208" y="167352"/>
            <a:ext cx="77060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НАЦИОНАЛЬНЫЙ ПРОЕКТ «</a:t>
            </a:r>
            <a:r>
              <a:rPr lang="ru-RU" dirty="0" smtClean="0"/>
              <a:t>ЖИЛЬЕ И ГОРОДСКАЯ СРЕДА</a:t>
            </a: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»</a:t>
            </a:r>
            <a:endParaRPr lang="ru-RU" altLang="ru-RU" kern="0" dirty="0">
              <a:latin typeface="Arial" panose="020B0604020202020204" pitchFamily="34" charset="0"/>
              <a:ea typeface="MS Mincho" pitchFamily="49" charset="-128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83" y="764704"/>
            <a:ext cx="9049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/>
              </a:rPr>
              <a:t>Текущая ситуация в муниципальных образованиях по достижению </a:t>
            </a:r>
            <a:br>
              <a:rPr lang="ru-RU" b="1" dirty="0">
                <a:solidFill>
                  <a:srgbClr val="FF0000"/>
                </a:solidFill>
                <a:latin typeface="Arial"/>
              </a:rPr>
            </a:br>
            <a:r>
              <a:rPr lang="ru-RU" b="1" dirty="0">
                <a:solidFill>
                  <a:srgbClr val="FF0000"/>
                </a:solidFill>
                <a:latin typeface="Arial"/>
              </a:rPr>
              <a:t>плановых значений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показателя «</a:t>
            </a:r>
            <a:r>
              <a:rPr lang="ru-RU" b="1" dirty="0" smtClean="0">
                <a:solidFill>
                  <a:srgbClr val="FF0000"/>
                </a:solidFill>
                <a:latin typeface="Arial"/>
                <a:sym typeface="Arial"/>
              </a:rPr>
              <a:t>Увеличение объема жилищного строительства»</a:t>
            </a:r>
            <a:r>
              <a:rPr lang="ru-RU" b="1" dirty="0" smtClean="0">
                <a:latin typeface="Arial"/>
                <a:sym typeface="Arial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на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01.09.2019</a:t>
            </a:r>
            <a:endParaRPr lang="ru-RU" b="1" kern="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8978"/>
              </p:ext>
            </p:extLst>
          </p:nvPr>
        </p:nvGraphicFramePr>
        <p:xfrm>
          <a:off x="0" y="1891640"/>
          <a:ext cx="9144000" cy="3752840"/>
        </p:xfrm>
        <a:graphic>
          <a:graphicData uri="http://schemas.openxmlformats.org/drawingml/2006/table">
            <a:tbl>
              <a:tblPr firstRow="1" bandRow="1"/>
              <a:tblGrid>
                <a:gridCol w="4748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5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Выполнение более 50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Выполнение менее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50%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/>
                        <a:t>29 </a:t>
                      </a:r>
                      <a:r>
                        <a:rPr lang="ru-RU" sz="1600" dirty="0"/>
                        <a:t>муниципальных</a:t>
                      </a:r>
                      <a:r>
                        <a:rPr lang="ru-RU" sz="1600" baseline="0" dirty="0"/>
                        <a:t> образований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/>
                        <a:t>8 муниципальных образований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2841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Городские округа: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Жигулевск, Кинель, Новокуйбышевск,</a:t>
                      </a:r>
                      <a:r>
                        <a:rPr lang="ru-RU" sz="1200" baseline="0" dirty="0" smtClean="0"/>
                        <a:t> Октябрьск, Отрадный, Похвистнево, Чапаевск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Муниципальные районы: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err="1" smtClean="0"/>
                        <a:t>Безенчукский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Богатовский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Большеглушицкий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Большечерниговский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Борский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Елховский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Исаклинский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Камышлинский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Кинельский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Кинель-Черкасский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Клявлинский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Кошкинский</a:t>
                      </a:r>
                      <a:r>
                        <a:rPr lang="ru-RU" sz="1200" baseline="0" dirty="0" smtClean="0"/>
                        <a:t>, Красноармейский, Красноярский, </a:t>
                      </a:r>
                      <a:r>
                        <a:rPr lang="ru-RU" sz="1200" baseline="0" dirty="0" err="1" smtClean="0"/>
                        <a:t>Пестравский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Похвистневский</a:t>
                      </a:r>
                      <a:r>
                        <a:rPr lang="ru-RU" sz="1200" baseline="0" dirty="0" smtClean="0"/>
                        <a:t>, Приволжский, Сергиевский, </a:t>
                      </a:r>
                      <a:r>
                        <a:rPr lang="ru-RU" sz="1200" baseline="0" dirty="0" err="1" smtClean="0"/>
                        <a:t>Сызранский</a:t>
                      </a:r>
                      <a:r>
                        <a:rPr lang="ru-RU" sz="1200" baseline="0" dirty="0" smtClean="0"/>
                        <a:t>, Ставропольский, </a:t>
                      </a:r>
                      <a:r>
                        <a:rPr lang="ru-RU" sz="1200" baseline="0" dirty="0" err="1" smtClean="0"/>
                        <a:t>Шенталинский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Шигонский</a:t>
                      </a:r>
                      <a:endParaRPr lang="ru-RU" sz="1200" dirty="0"/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округа: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Самара, Тольятти, Сызрань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Муниципальные районы: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Алексеевский, Волжский, Нефтегорский,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Хворостянский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Челно-Вершинский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Shape 435"/>
          <p:cNvSpPr/>
          <p:nvPr/>
        </p:nvSpPr>
        <p:spPr>
          <a:xfrm>
            <a:off x="922208" y="167352"/>
            <a:ext cx="77060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НАЦИОНАЛЬНЫЙ ПРОЕКТ «</a:t>
            </a:r>
            <a:r>
              <a:rPr lang="ru-RU" dirty="0" smtClean="0"/>
              <a:t>ЖИЛЬЕ И ГОРОДСКАЯ СРЕДА</a:t>
            </a: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»</a:t>
            </a:r>
            <a:endParaRPr lang="ru-RU" altLang="ru-RU" kern="0" dirty="0">
              <a:latin typeface="Arial" panose="020B0604020202020204" pitchFamily="34" charset="0"/>
              <a:ea typeface="MS Mincho" pitchFamily="49" charset="-128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83" y="764704"/>
            <a:ext cx="9049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/>
              </a:rPr>
              <a:t>Текущая ситуация в муниципальных образованиях по достижению </a:t>
            </a:r>
            <a:br>
              <a:rPr lang="ru-RU" b="1" dirty="0">
                <a:solidFill>
                  <a:srgbClr val="FF0000"/>
                </a:solidFill>
                <a:latin typeface="Arial"/>
              </a:rPr>
            </a:br>
            <a:r>
              <a:rPr lang="ru-RU" b="1" dirty="0">
                <a:solidFill>
                  <a:srgbClr val="FF0000"/>
                </a:solidFill>
                <a:latin typeface="Arial"/>
              </a:rPr>
              <a:t>плановых значений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показателя «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/>
              </a:rPr>
              <a:t>Ввод жилья в рамках мероприятия по стимулированию программ развития жилищного строительства</a:t>
            </a:r>
            <a:r>
              <a:rPr lang="ru-RU" b="1" dirty="0" smtClean="0">
                <a:solidFill>
                  <a:srgbClr val="FF0000"/>
                </a:solidFill>
                <a:latin typeface="Arial"/>
                <a:sym typeface="Arial"/>
              </a:rPr>
              <a:t>»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/>
              </a:rPr>
              <a:t>на 01.09.2019</a:t>
            </a:r>
            <a:endParaRPr lang="ru-RU" b="1" kern="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8978"/>
              </p:ext>
            </p:extLst>
          </p:nvPr>
        </p:nvGraphicFramePr>
        <p:xfrm>
          <a:off x="0" y="1988840"/>
          <a:ext cx="9144000" cy="3225881"/>
        </p:xfrm>
        <a:graphic>
          <a:graphicData uri="http://schemas.openxmlformats.org/drawingml/2006/table">
            <a:tbl>
              <a:tblPr firstRow="1" bandRow="1"/>
              <a:tblGrid>
                <a:gridCol w="4514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29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296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Выполнение менее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50%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Выполнение составило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0%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/>
                        <a:t>1 муниципальное образование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/>
                        <a:t>2 </a:t>
                      </a:r>
                      <a:r>
                        <a:rPr lang="ru-RU" sz="1600" dirty="0"/>
                        <a:t>муниципальных </a:t>
                      </a:r>
                      <a:r>
                        <a:rPr lang="ru-RU" sz="1600" dirty="0" smtClean="0"/>
                        <a:t>образования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2841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м.р. Красноярский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г.о. Самара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м.р. Волжский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4" name="Shape 435"/>
          <p:cNvSpPr/>
          <p:nvPr/>
        </p:nvSpPr>
        <p:spPr>
          <a:xfrm>
            <a:off x="922208" y="167352"/>
            <a:ext cx="770601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НАЦИОНАЛЬНЫЙ ПРОЕКТ «</a:t>
            </a:r>
            <a:r>
              <a:rPr lang="ru-RU" dirty="0" smtClean="0"/>
              <a:t>ЖИЛЬЕ И ГОРОДСКАЯ СРЕДА</a:t>
            </a:r>
            <a:r>
              <a:rPr lang="ru-RU" altLang="ru-RU" kern="0" dirty="0" smtClean="0">
                <a:latin typeface="Arial" panose="020B0604020202020204" pitchFamily="34" charset="0"/>
                <a:ea typeface="MS Mincho" pitchFamily="49" charset="-128"/>
                <a:cs typeface="Arial"/>
                <a:sym typeface="Arial"/>
              </a:rPr>
              <a:t>»</a:t>
            </a:r>
            <a:endParaRPr lang="ru-RU" altLang="ru-RU" kern="0" dirty="0">
              <a:latin typeface="Arial" panose="020B0604020202020204" pitchFamily="34" charset="0"/>
              <a:ea typeface="MS Mincho" pitchFamily="49" charset="-128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83" y="764704"/>
            <a:ext cx="9049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/>
              </a:rPr>
              <a:t>Текущая ситуация в муниципальных образованиях по достижению </a:t>
            </a:r>
            <a:br>
              <a:rPr lang="ru-RU" b="1" dirty="0">
                <a:solidFill>
                  <a:srgbClr val="FF0000"/>
                </a:solidFill>
                <a:latin typeface="Arial"/>
              </a:rPr>
            </a:br>
            <a:r>
              <a:rPr lang="ru-RU" b="1" dirty="0">
                <a:solidFill>
                  <a:srgbClr val="FF0000"/>
                </a:solidFill>
                <a:latin typeface="Arial"/>
              </a:rPr>
              <a:t>плановых значений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показателя «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/>
              </a:rPr>
              <a:t>Количество квадратных метров, расселенного непригодного для проживания жилищного фонда»</a:t>
            </a:r>
            <a:r>
              <a:rPr lang="ru-RU" b="1" dirty="0" smtClean="0">
                <a:solidFill>
                  <a:srgbClr val="FF0000"/>
                </a:solidFill>
                <a:latin typeface="Arial"/>
                <a:sym typeface="Arial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/>
              </a:rPr>
              <a:t>на 01.09.2019</a:t>
            </a:r>
            <a:endParaRPr lang="ru-RU" b="1" kern="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8978"/>
              </p:ext>
            </p:extLst>
          </p:nvPr>
        </p:nvGraphicFramePr>
        <p:xfrm>
          <a:off x="0" y="1988840"/>
          <a:ext cx="9144000" cy="3225881"/>
        </p:xfrm>
        <a:graphic>
          <a:graphicData uri="http://schemas.openxmlformats.org/drawingml/2006/table">
            <a:tbl>
              <a:tblPr firstRow="1" bandRow="1"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296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Выполнение составило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0%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/>
                        <a:t>7 </a:t>
                      </a:r>
                      <a:r>
                        <a:rPr lang="ru-RU" sz="1600" dirty="0"/>
                        <a:t>муниципальных </a:t>
                      </a:r>
                      <a:r>
                        <a:rPr lang="ru-RU" sz="1600" dirty="0" smtClean="0"/>
                        <a:t>образований</a:t>
                      </a:r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2841">
                <a:tc>
                  <a:txBody>
                    <a:bodyPr/>
                    <a:lstStyle>
                      <a:lvl1pPr marL="0" marR="0" indent="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1pPr>
                      <a:lvl2pPr marL="0" marR="0" indent="457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2pPr>
                      <a:lvl3pPr marL="0" marR="0" indent="914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3pPr>
                      <a:lvl4pPr marL="0" marR="0" indent="1371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4pPr>
                      <a:lvl5pPr marL="0" marR="0" indent="18288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5pPr>
                      <a:lvl6pPr marL="0" marR="0" indent="22860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6pPr>
                      <a:lvl7pPr marL="0" marR="0" indent="27432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7pPr>
                      <a:lvl8pPr marL="0" marR="0" indent="32004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8pPr>
                      <a:lvl9pPr marL="0" marR="0" indent="3657600" algn="l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Заключено 59 муниципальных контрактов на сумму 158 931,39 тыс. рублей на приобретение жилья общей площадью 4 879,19 кв. м.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Переселение граждан из непригодного для проживания жилищного фонда запланировано на ноябрь 2019 года.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572</Words>
  <Application>Microsoft Office PowerPoint</Application>
  <PresentationFormat>Экран (4:3)</PresentationFormat>
  <Paragraphs>256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1__ШАБЛОН_МЭР_СО - копия</vt:lpstr>
      <vt:lpstr>ИНФОРМАЦИЯ О РЕАЛИЗАЦИИ НАЦИОНАЛЬНОГО ПРОЕКТА «ЖИЛЬЕ И ГОРОДСКАЯ СРЕДА»  НА ТЕРРИТОРИИ САМАРСКОЙ ОБЛАСТИ                             (на 01.09.2019)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Искакова А.М.</dc:creator>
  <cp:lastModifiedBy>Городецкая</cp:lastModifiedBy>
  <cp:revision>18</cp:revision>
  <cp:lastPrinted>2019-09-09T07:19:19Z</cp:lastPrinted>
  <dcterms:created xsi:type="dcterms:W3CDTF">2019-09-09T05:12:34Z</dcterms:created>
  <dcterms:modified xsi:type="dcterms:W3CDTF">2019-10-07T08:30:45Z</dcterms:modified>
</cp:coreProperties>
</file>